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57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59" r:id="rId20"/>
    <p:sldId id="533" r:id="rId21"/>
    <p:sldId id="532" r:id="rId22"/>
    <p:sldId id="528" r:id="rId23"/>
    <p:sldId id="530" r:id="rId24"/>
    <p:sldId id="542" r:id="rId25"/>
    <p:sldId id="529" r:id="rId26"/>
    <p:sldId id="531" r:id="rId27"/>
    <p:sldId id="550" r:id="rId28"/>
    <p:sldId id="553" r:id="rId29"/>
    <p:sldId id="554" r:id="rId30"/>
    <p:sldId id="535" r:id="rId31"/>
    <p:sldId id="536" r:id="rId32"/>
    <p:sldId id="537" r:id="rId33"/>
    <p:sldId id="544" r:id="rId34"/>
    <p:sldId id="545" r:id="rId35"/>
    <p:sldId id="546" r:id="rId36"/>
    <p:sldId id="558" r:id="rId37"/>
    <p:sldId id="460" r:id="rId38"/>
    <p:sldId id="555" r:id="rId39"/>
    <p:sldId id="543" r:id="rId40"/>
    <p:sldId id="421" r:id="rId41"/>
    <p:sldId id="560" r:id="rId42"/>
    <p:sldId id="561" r:id="rId43"/>
    <p:sldId id="508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57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59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58"/>
            <p14:sldId id="460"/>
            <p14:sldId id="555"/>
            <p14:sldId id="543"/>
            <p14:sldId id="421"/>
            <p14:sldId id="560"/>
            <p14:sldId id="561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5280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78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89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13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56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11/13/2017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98#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98#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98#2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98#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4" name="TextBox 23"/>
          <p:cNvSpPr txBox="1"/>
          <p:nvPr/>
        </p:nvSpPr>
        <p:spPr>
          <a:xfrm rot="576164">
            <a:off x="5116699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42026" y="1151124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6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</a:t>
            </a:r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43855"/>
            <a:ext cx="5867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028558"/>
            <a:ext cx="11182725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985550" y="5809814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</a:t>
            </a:r>
            <a:r>
              <a:rPr lang="en-US" dirty="0" smtClean="0"/>
              <a:t>contains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961793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832231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/*draw a circle*/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//TODO:fields and constructor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897012"/>
            <a:ext cx="111252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/*draw a rectangle*/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//TODO:fields and constructor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1752600"/>
            <a:ext cx="113495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this.height - 1; ++i)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 ');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1752600"/>
            <a:ext cx="113495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width, char end, char mid){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width - 1; ++i)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System.out.print(mid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28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42437"/>
            <a:ext cx="1134952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r_in = this.radius - 0.4;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y = this.radius; y &gt;= -this.radius; --y)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x = -this.radius; x &lt; r_out; x += 0.5)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r_in * r_in &amp;&amp; value &lt;= r_out * r_out)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}</a:t>
            </a: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447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Car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</a:t>
            </a:r>
            <a:r>
              <a:rPr lang="en-US" dirty="0" smtClean="0"/>
              <a:t>Shop(2)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Car, Serializable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fields, constructor and private methods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https://judge.softuni.bg/Contests/Practice/Index/498#0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7820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6885" y="1884030"/>
            <a:ext cx="105156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Up Arrow 1"/>
          <p:cNvSpPr/>
          <p:nvPr/>
        </p:nvSpPr>
        <p:spPr>
          <a:xfrm>
            <a:off x="5531785" y="3866631"/>
            <a:ext cx="685800" cy="762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6885" y="4736335"/>
            <a:ext cx="105156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Showable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b="1" dirty="0"/>
              <a:t> </a:t>
            </a:r>
            <a:r>
              <a:rPr lang="en-US" dirty="0"/>
              <a:t>provide implementation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b="1" dirty="0"/>
              <a:t> </a:t>
            </a:r>
            <a:r>
              <a:rPr lang="en-US" dirty="0"/>
              <a:t>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89245" y="2392475"/>
            <a:ext cx="7172802" cy="42627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Printable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Bef>
                <a:spcPts val="1200"/>
              </a:spcBef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show()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2392475"/>
            <a:ext cx="2334458" cy="42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for sellable cars</a:t>
            </a:r>
          </a:p>
          <a:p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implements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 Extended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</a:t>
            </a:r>
            <a:r>
              <a:rPr lang="en-US" dirty="0" smtClean="0"/>
              <a:t>Shop Extended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Sellable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734310"/>
            <a:ext cx="11434827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Rentable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Car{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https://judge.softuni.bg/Contests/Practice/Index/498#0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 </a:t>
            </a:r>
            <a:r>
              <a:rPr lang="en-US" dirty="0" smtClean="0"/>
              <a:t>Extended(2)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5612" y="1151121"/>
            <a:ext cx="11182725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getMinRentDay()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</a:t>
            </a:r>
            <a:r>
              <a:rPr lang="en-US" dirty="0" smtClean="0"/>
              <a:t>8 </a:t>
            </a:r>
            <a:r>
              <a:rPr lang="en-US" dirty="0"/>
              <a:t>we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 body</a:t>
            </a:r>
            <a:r>
              <a:rPr lang="en-US" dirty="0"/>
              <a:t>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need to Override default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think about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your 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msg() {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/>
              <a:t>#JavaFundamentals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</a:t>
            </a:r>
            <a:r>
              <a:rPr lang="en-US" dirty="0" smtClean="0"/>
              <a:t>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 needed </a:t>
            </a:r>
            <a:r>
              <a:rPr lang="en-US" dirty="0" smtClean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2057400"/>
            <a:ext cx="108204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d=new Rectangle();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d.draw();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drawing rectangle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d.msg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</a:t>
            </a:r>
          </a:p>
          <a:p>
            <a:pPr fontAlgn="base">
              <a:spcBef>
                <a:spcPts val="1200"/>
              </a:spcBef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method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727418"/>
            <a:ext cx="10134600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cube(int x)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x*x*x; 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 = new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Rectangle();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Drawable.cube(3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);}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 smtClean="0"/>
              <a:t>Design a </a:t>
            </a:r>
            <a:r>
              <a:rPr lang="en-US" dirty="0"/>
              <a:t>project, which </a:t>
            </a:r>
            <a:r>
              <a:rPr lang="en-US" dirty="0" smtClean="0"/>
              <a:t>has: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/>
              <a:t>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</a:t>
            </a:r>
            <a:r>
              <a:rPr lang="en-US" dirty="0" smtClean="0"/>
              <a:t>nationalities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Override </a:t>
            </a:r>
            <a:r>
              <a:rPr lang="en-US" dirty="0" smtClean="0"/>
              <a:t>where needed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Hello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+sayHi()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7" y="1342545"/>
            <a:ext cx="1143482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7" y="3662680"/>
            <a:ext cx="11434827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Hello(2)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2" y="1042511"/>
            <a:ext cx="11182725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Do the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https://judge.softuni.bg/Contests/Practice/Index/498#2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Doesn't </a:t>
            </a:r>
            <a:r>
              <a:rPr lang="en-US" dirty="0"/>
              <a:t>support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multiple inheritance.</a:t>
            </a:r>
          </a:p>
          <a:p>
            <a:pPr lvl="1"/>
            <a:r>
              <a:rPr lang="en-US" dirty="0"/>
              <a:t>Can have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abstract and non-abstract</a:t>
            </a:r>
            <a:r>
              <a:rPr lang="en-US" dirty="0"/>
              <a:t> methods.</a:t>
            </a:r>
          </a:p>
          <a:p>
            <a:pPr lvl="1"/>
            <a:r>
              <a:rPr lang="en-US" dirty="0" smtClean="0"/>
              <a:t>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final, non-final, static and non-static </a:t>
            </a:r>
            <a:r>
              <a:rPr lang="en-US" dirty="0"/>
              <a:t>variables</a:t>
            </a:r>
            <a:r>
              <a:rPr lang="en-US" dirty="0" smtClean="0"/>
              <a:t>.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0"/>
            <a:r>
              <a:rPr lang="en-US" dirty="0" smtClean="0">
                <a:solidFill>
                  <a:prstClr val="white"/>
                </a:solidFill>
              </a:rPr>
              <a:t>Interface</a:t>
            </a:r>
          </a:p>
          <a:p>
            <a:pPr lvl="1"/>
            <a:r>
              <a:rPr lang="en-US" dirty="0"/>
              <a:t>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multiple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inheritance.</a:t>
            </a:r>
          </a:p>
          <a:p>
            <a:pPr lvl="1"/>
            <a:r>
              <a:rPr lang="en-US" dirty="0" smtClean="0"/>
              <a:t>Can have only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, default and static </a:t>
            </a:r>
            <a:r>
              <a:rPr lang="en-US" dirty="0" smtClean="0"/>
              <a:t>methods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Can have</a:t>
            </a:r>
            <a:r>
              <a:rPr lang="en-US" dirty="0"/>
              <a:t> only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static and final variables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prstClr val="white"/>
              </a:solidFill>
            </a:endParaRPr>
          </a:p>
          <a:p>
            <a:pPr marL="3778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6882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the code from the last problem</a:t>
            </a:r>
          </a:p>
          <a:p>
            <a:r>
              <a:rPr lang="en-US" dirty="0" smtClean="0"/>
              <a:t>Add BasePerson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 class</a:t>
            </a:r>
          </a:p>
          <a:p>
            <a:pPr lvl="1"/>
            <a:r>
              <a:rPr lang="en-US" dirty="0" smtClean="0"/>
              <a:t>Move in it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code duplication </a:t>
            </a:r>
            <a:r>
              <a:rPr lang="en-US" dirty="0" smtClean="0"/>
              <a:t>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Say </a:t>
            </a:r>
            <a:r>
              <a:rPr lang="en-US" dirty="0" smtClean="0"/>
              <a:t>Hello Extended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Hello </a:t>
            </a:r>
            <a:r>
              <a:rPr lang="en-US" dirty="0" smtClean="0"/>
              <a:t>Extended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35" y="7820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99411" y="1295399"/>
            <a:ext cx="3472281" cy="3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Interfaces And Abstraction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926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smtClean="0"/>
              <a:t>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b="1" dirty="0"/>
              <a:t> </a:t>
            </a:r>
            <a:r>
              <a:rPr lang="en-US" dirty="0"/>
              <a:t>means ignoring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relevant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... relevant to the project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what the object does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100% abstraction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Abstract class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0% - 100% abstraction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  <a:p>
            <a:pPr lvl="1"/>
            <a:r>
              <a:rPr lang="en-US" dirty="0" smtClean="0"/>
              <a:t>Achieved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Hiding </a:t>
            </a:r>
            <a:r>
              <a:rPr lang="en-US" dirty="0"/>
              <a:t>the implementation details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showing only functionality </a:t>
            </a:r>
            <a:r>
              <a:rPr lang="en-US" dirty="0"/>
              <a:t>to the user</a:t>
            </a:r>
            <a:r>
              <a:rPr lang="en-US" dirty="0" smtClean="0"/>
              <a:t>.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1"/>
            <a:r>
              <a:rPr lang="en-US" dirty="0"/>
              <a:t>Achieved with access modifiers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private, public…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Hiding </a:t>
            </a:r>
            <a:r>
              <a:rPr lang="en-US" dirty="0"/>
              <a:t>the code and data in a single unit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protect the data from the outside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world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457200" lvl="1" indent="-457200">
              <a:buClr>
                <a:srgbClr val="F2B254"/>
              </a:buClr>
              <a:buSzPct val="100000"/>
            </a:pPr>
            <a:endParaRPr lang="en-US" sz="3400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998300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3089</Words>
  <Application>Microsoft Office PowerPoint</Application>
  <PresentationFormat>Custom</PresentationFormat>
  <Paragraphs>634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Rectangle Draw</vt:lpstr>
      <vt:lpstr>Solution: Shapes Drawing - Circle Draw </vt:lpstr>
      <vt:lpstr>Problem: Car Shop</vt:lpstr>
      <vt:lpstr>Solution: Car Shop</vt:lpstr>
      <vt:lpstr>Solution: Car Shop(2)</vt:lpstr>
      <vt:lpstr>Interfaces</vt:lpstr>
      <vt:lpstr>Extend Interface</vt:lpstr>
      <vt:lpstr>Extend Interface (2)</vt:lpstr>
      <vt:lpstr>Problem: Car Shop Extended</vt:lpstr>
      <vt:lpstr>Solution: Car Shop Extended</vt:lpstr>
      <vt:lpstr>Solution: Car Shop Extended(2)</vt:lpstr>
      <vt:lpstr>Default Method</vt:lpstr>
      <vt:lpstr>Default Method (2)</vt:lpstr>
      <vt:lpstr>Static Method</vt:lpstr>
      <vt:lpstr>Problem: Say Hello </vt:lpstr>
      <vt:lpstr>Solution: Say Hello </vt:lpstr>
      <vt:lpstr>Solution: Say Hello(2)</vt:lpstr>
      <vt:lpstr>Interface vs Abstract Class</vt:lpstr>
      <vt:lpstr>Problem: Say Hello Extended</vt:lpstr>
      <vt:lpstr>Solution: Say Hello Extended</vt:lpstr>
      <vt:lpstr>Interfaces and Abstract Class</vt:lpstr>
      <vt:lpstr>Summary</vt:lpstr>
      <vt:lpstr>Interfaces And Abstraction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2017-11-13T15:52:02Z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